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9" r:id="rId6"/>
    <p:sldId id="262" r:id="rId7"/>
    <p:sldId id="261" r:id="rId8"/>
    <p:sldId id="263" r:id="rId9"/>
    <p:sldId id="264" r:id="rId10"/>
    <p:sldId id="265" r:id="rId11"/>
    <p:sldId id="266" r:id="rId12"/>
    <p:sldId id="270"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07/01/2025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07/01/2025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07/01/2025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07/01/2025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07/01/2025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07/01/2025</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07/01/2025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07/01/2025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mmoutte@mairie-puteaux.f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15 BIS RUE VOLTAIRE</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lvl="0">
              <a:spcBef>
                <a:spcPts val="600"/>
              </a:spcBef>
              <a:buFont typeface="+mj-lt"/>
              <a:buAutoNum type="arabicParenR"/>
            </a:pPr>
            <a:r>
              <a:rPr lang="fr-FR" dirty="0"/>
              <a:t>Usage et informations sur la copropriété</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Service Foncier - Gestion locative</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94 58</a:t>
            </a:r>
            <a:endParaRPr lang="fr-FR" sz="1400" dirty="0">
              <a:latin typeface="+mj-lt"/>
              <a:cs typeface="Arial" panose="020B0604020202020204" pitchFamily="34" charset="0"/>
            </a:endParaRP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a:t>
            </a:r>
          </a:p>
          <a:p>
            <a:pPr marL="0" indent="0" algn="just">
              <a:buNone/>
            </a:pPr>
            <a:r>
              <a:rPr lang="fr-FR" sz="1400" dirty="0">
                <a:latin typeface="+mj-lt"/>
                <a:cs typeface="Arial" panose="020B0604020202020204" pitchFamily="34" charset="0"/>
              </a:rPr>
              <a:t>En cas d’acceptation de l’offre d’achat, l’acte constatant la vente de l’immeuble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300295"/>
            <a:ext cx="8596668" cy="5041782"/>
          </a:xfrm>
        </p:spPr>
        <p:txBody>
          <a:bodyPr>
            <a:normAutofit fontScale="85000" lnSpcReduction="2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L</a:t>
            </a:r>
            <a:r>
              <a:rPr lang="fr-FR" dirty="0"/>
              <a:t>ogement + cabanon</a:t>
            </a:r>
          </a:p>
          <a:p>
            <a:pPr marL="0" indent="0" algn="just">
              <a:spcBef>
                <a:spcPts val="600"/>
              </a:spcBef>
              <a:buNone/>
            </a:pPr>
            <a:r>
              <a:rPr lang="fr-FR" dirty="0">
                <a:solidFill>
                  <a:srgbClr val="0070C0"/>
                </a:solidFill>
              </a:rPr>
              <a:t>Localisation: </a:t>
            </a:r>
            <a:r>
              <a:rPr lang="fr-FR" dirty="0"/>
              <a:t>15 bis rue Voltaire– 92800 Puteaux</a:t>
            </a:r>
          </a:p>
          <a:p>
            <a:pPr marL="0" indent="0" algn="just">
              <a:spcBef>
                <a:spcPts val="600"/>
              </a:spcBef>
              <a:buNone/>
            </a:pPr>
            <a:r>
              <a:rPr lang="fr-FR" dirty="0">
                <a:solidFill>
                  <a:srgbClr val="0070C0"/>
                </a:solidFill>
              </a:rPr>
              <a:t>Destination actuelle: </a:t>
            </a:r>
            <a:r>
              <a:rPr lang="fr-FR" dirty="0"/>
              <a:t>Habitation</a:t>
            </a:r>
          </a:p>
          <a:p>
            <a:pPr marL="0" indent="0" algn="just">
              <a:spcBef>
                <a:spcPts val="600"/>
              </a:spcBef>
              <a:buNone/>
            </a:pPr>
            <a:r>
              <a:rPr lang="fr-FR" dirty="0">
                <a:solidFill>
                  <a:srgbClr val="0070C0"/>
                </a:solidFill>
              </a:rPr>
              <a:t>Surface: </a:t>
            </a:r>
            <a:r>
              <a:rPr lang="fr-FR" dirty="0">
                <a:solidFill>
                  <a:schemeClr val="tx1"/>
                </a:solidFill>
              </a:rPr>
              <a:t>4</a:t>
            </a:r>
            <a:r>
              <a:rPr lang="fr-FR" dirty="0"/>
              <a:t>7 m² (loi carrez)</a:t>
            </a:r>
          </a:p>
          <a:p>
            <a:pPr marL="0" lvl="0" indent="0" algn="just">
              <a:spcBef>
                <a:spcPts val="600"/>
              </a:spcBef>
              <a:buNone/>
            </a:pPr>
            <a:r>
              <a:rPr lang="fr-FR" dirty="0">
                <a:solidFill>
                  <a:srgbClr val="0070C0"/>
                </a:solidFill>
              </a:rPr>
              <a:t>Parcelle concernée:</a:t>
            </a:r>
            <a:r>
              <a:rPr lang="fr-FR" dirty="0"/>
              <a:t> Section AB n°43 d’une contenance de 356 m²</a:t>
            </a:r>
          </a:p>
          <a:p>
            <a:pPr marL="0" indent="0" algn="just">
              <a:spcBef>
                <a:spcPts val="600"/>
              </a:spcBef>
              <a:buNone/>
            </a:pPr>
            <a:r>
              <a:rPr lang="fr-FR" dirty="0">
                <a:solidFill>
                  <a:srgbClr val="0070C0"/>
                </a:solidFill>
              </a:rPr>
              <a:t>Caractéristiques: </a:t>
            </a:r>
            <a:r>
              <a:rPr lang="fr-FR" dirty="0"/>
              <a:t>Lot n°5 ET 6 : un appartement composé de 3 pièces, d’une surface totale d’environ 47m², situé au 1</a:t>
            </a:r>
            <a:r>
              <a:rPr lang="fr-FR" baseline="30000" dirty="0"/>
              <a:t>er</a:t>
            </a:r>
            <a:r>
              <a:rPr lang="fr-FR" dirty="0"/>
              <a:t> étage du bâtiment B. Le logement comprend une chambre, un salon, une cuisine, une salle d’eau comprenant un bac de douche (cabine) et un WC indépendant. Un cabanon en extérieur compose ces lots.</a:t>
            </a:r>
          </a:p>
          <a:p>
            <a:pPr marL="0" indent="0" algn="just">
              <a:spcBef>
                <a:spcPts val="600"/>
              </a:spcBef>
              <a:buNone/>
            </a:pPr>
            <a:endParaRPr lang="fr-FR" dirty="0"/>
          </a:p>
          <a:p>
            <a:pPr marL="0" indent="0" algn="just">
              <a:spcBef>
                <a:spcPts val="0"/>
              </a:spcBef>
              <a:buNone/>
            </a:pPr>
            <a:r>
              <a:rPr lang="fr-FR" dirty="0"/>
              <a:t>L’ensemble forme les lots de copropriété n°5 et 6, représentant les 193/1000èmes des parties communes générales de l’immeuble.</a:t>
            </a:r>
          </a:p>
          <a:p>
            <a:pPr marL="0" indent="0" algn="just">
              <a:spcBef>
                <a:spcPts val="0"/>
              </a:spcBef>
              <a:buNone/>
            </a:pPr>
            <a:r>
              <a:rPr lang="fr-FR" dirty="0"/>
              <a:t> </a:t>
            </a:r>
          </a:p>
          <a:p>
            <a:pPr marL="0" lvl="0" indent="0" algn="just">
              <a:spcBef>
                <a:spcPts val="0"/>
              </a:spcBef>
              <a:buNone/>
            </a:pPr>
            <a:r>
              <a:rPr lang="fr-FR" dirty="0">
                <a:solidFill>
                  <a:srgbClr val="0070C0"/>
                </a:solidFill>
              </a:rPr>
              <a:t>Etat général: </a:t>
            </a:r>
            <a:r>
              <a:rPr lang="fr-FR" dirty="0"/>
              <a:t>état d’usage vétuste – travaux de rénovation à prévoir</a:t>
            </a:r>
          </a:p>
          <a:p>
            <a:pPr marL="0" lvl="0" indent="0" algn="just">
              <a:spcBef>
                <a:spcPts val="0"/>
              </a:spcBef>
              <a:buNone/>
            </a:pPr>
            <a:r>
              <a:rPr lang="fr-FR" dirty="0">
                <a:solidFill>
                  <a:srgbClr val="0070C0"/>
                </a:solidFill>
              </a:rPr>
              <a:t>Etat d’occupation: </a:t>
            </a:r>
            <a:r>
              <a:rPr lang="fr-FR" dirty="0"/>
              <a:t>le bien est vacant</a:t>
            </a:r>
          </a:p>
          <a:p>
            <a:pPr marL="0" indent="0" algn="just">
              <a:spcBef>
                <a:spcPts val="0"/>
              </a:spcBef>
              <a:buNone/>
            </a:pPr>
            <a:r>
              <a:rPr lang="fr-FR" dirty="0">
                <a:solidFill>
                  <a:srgbClr val="0070C0"/>
                </a:solidFill>
              </a:rPr>
              <a:t>Zonage PLU: </a:t>
            </a:r>
            <a:r>
              <a:rPr lang="fr-FR" dirty="0">
                <a:solidFill>
                  <a:schemeClr val="tx2"/>
                </a:solidFill>
              </a:rPr>
              <a:t>zone UA</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a:p>
            <a:endParaRPr lang="fr-FR" dirty="0"/>
          </a:p>
        </p:txBody>
      </p:sp>
    </p:spTree>
    <p:extLst>
      <p:ext uri="{BB962C8B-B14F-4D97-AF65-F5344CB8AC3E}">
        <p14:creationId xmlns:p14="http://schemas.microsoft.com/office/powerpoint/2010/main" val="263725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r>
              <a:rPr lang="fr-FR" sz="3200" dirty="0"/>
              <a:t>Situation du bien sis 15 BIS RUE VOLTAIRE</a:t>
            </a:r>
          </a:p>
        </p:txBody>
      </p:sp>
      <p:sp>
        <p:nvSpPr>
          <p:cNvPr id="3" name="Espace réservé du contenu 2">
            <a:extLst>
              <a:ext uri="{FF2B5EF4-FFF2-40B4-BE49-F238E27FC236}">
                <a16:creationId xmlns:a16="http://schemas.microsoft.com/office/drawing/2014/main" id="{C18BCF5A-EAB4-4988-B569-5AA73D5DC360}"/>
              </a:ext>
            </a:extLst>
          </p:cNvPr>
          <p:cNvSpPr>
            <a:spLocks noGrp="1"/>
          </p:cNvSpPr>
          <p:nvPr>
            <p:ph idx="1"/>
          </p:nvPr>
        </p:nvSpPr>
        <p:spPr>
          <a:xfrm>
            <a:off x="677334" y="1442907"/>
            <a:ext cx="8596668" cy="4598456"/>
          </a:xfrm>
        </p:spPr>
        <p:txBody>
          <a:bodyPr/>
          <a:lstStyle/>
          <a:p>
            <a:endParaRPr lang="fr-FR" dirty="0"/>
          </a:p>
        </p:txBody>
      </p:sp>
      <p:pic>
        <p:nvPicPr>
          <p:cNvPr id="2" name="Image 1">
            <a:extLst>
              <a:ext uri="{FF2B5EF4-FFF2-40B4-BE49-F238E27FC236}">
                <a16:creationId xmlns:a16="http://schemas.microsoft.com/office/drawing/2014/main" id="{CA89ED19-D78E-433B-AD95-BB474623C9A3}"/>
              </a:ext>
            </a:extLst>
          </p:cNvPr>
          <p:cNvPicPr>
            <a:picLocks noChangeAspect="1"/>
          </p:cNvPicPr>
          <p:nvPr/>
        </p:nvPicPr>
        <p:blipFill>
          <a:blip r:embed="rId2"/>
          <a:stretch>
            <a:fillRect/>
          </a:stretch>
        </p:blipFill>
        <p:spPr>
          <a:xfrm>
            <a:off x="677334" y="1508959"/>
            <a:ext cx="6402974" cy="4461332"/>
          </a:xfrm>
          <a:prstGeom prst="rect">
            <a:avLst/>
          </a:prstGeom>
        </p:spPr>
      </p:pic>
    </p:spTree>
    <p:extLst>
      <p:ext uri="{BB962C8B-B14F-4D97-AF65-F5344CB8AC3E}">
        <p14:creationId xmlns:p14="http://schemas.microsoft.com/office/powerpoint/2010/main" val="37376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4" y="1098959"/>
            <a:ext cx="8596668" cy="4942404"/>
          </a:xfrm>
        </p:spPr>
        <p:txBody>
          <a:bodyPr>
            <a:normAutofit lnSpcReduction="10000"/>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r>
              <a:rPr lang="fr-FR" sz="1600" dirty="0"/>
              <a:t>Bonne situation géographique, </a:t>
            </a:r>
          </a:p>
          <a:p>
            <a:pPr lvl="0">
              <a:spcBef>
                <a:spcPts val="600"/>
              </a:spcBef>
              <a:buFont typeface="Wingdings" panose="05000000000000000000" pitchFamily="2" charset="2"/>
              <a:buChar char="v"/>
            </a:pPr>
            <a:r>
              <a:rPr lang="fr-FR" sz="1600" dirty="0"/>
              <a:t>Proximité de commerces, restaurants, école, crèche, collège, lycée, service administratifs, parc et espaces publics</a:t>
            </a:r>
          </a:p>
          <a:p>
            <a:pPr lvl="0">
              <a:spcBef>
                <a:spcPts val="600"/>
              </a:spcBef>
              <a:buFont typeface="Wingdings" panose="05000000000000000000" pitchFamily="2" charset="2"/>
              <a:buChar char="v"/>
            </a:pPr>
            <a:r>
              <a:rPr lang="fr-FR" sz="1600" dirty="0"/>
              <a:t>Proximité Gare SNCF à moins de 10 min à pieds, Esplanade de la Défense</a:t>
            </a:r>
          </a:p>
          <a:p>
            <a:pPr lvl="0">
              <a:spcBef>
                <a:spcPts val="600"/>
              </a:spcBef>
              <a:buFont typeface="Wingdings" panose="05000000000000000000" pitchFamily="2" charset="2"/>
              <a:buChar char="v"/>
            </a:pPr>
            <a:r>
              <a:rPr lang="fr-FR" sz="1600" dirty="0"/>
              <a:t>Proximité arrêts de Bus, lignes n°141,144,158, du RER A, du train: Transilien L,U.</a:t>
            </a:r>
          </a:p>
          <a:p>
            <a:pPr lvl="0">
              <a:spcBef>
                <a:spcPts val="600"/>
              </a:spcBef>
              <a:buFont typeface="Wingdings" panose="05000000000000000000" pitchFamily="2" charset="2"/>
              <a:buChar char="v"/>
            </a:pPr>
            <a:endParaRPr lang="fr-FR" sz="1600" dirty="0"/>
          </a:p>
          <a:p>
            <a:endParaRPr lang="fr-FR" dirty="0"/>
          </a:p>
        </p:txBody>
      </p:sp>
      <p:pic>
        <p:nvPicPr>
          <p:cNvPr id="5" name="Image 4">
            <a:extLst>
              <a:ext uri="{FF2B5EF4-FFF2-40B4-BE49-F238E27FC236}">
                <a16:creationId xmlns:a16="http://schemas.microsoft.com/office/drawing/2014/main" id="{78C89344-68DB-41E5-BD92-612B3177926F}"/>
              </a:ext>
            </a:extLst>
          </p:cNvPr>
          <p:cNvPicPr>
            <a:picLocks noChangeAspect="1"/>
          </p:cNvPicPr>
          <p:nvPr/>
        </p:nvPicPr>
        <p:blipFill>
          <a:blip r:embed="rId2"/>
          <a:stretch>
            <a:fillRect/>
          </a:stretch>
        </p:blipFill>
        <p:spPr>
          <a:xfrm>
            <a:off x="5285003" y="998290"/>
            <a:ext cx="3299791" cy="3220278"/>
          </a:xfrm>
          <a:prstGeom prst="rect">
            <a:avLst/>
          </a:prstGeom>
        </p:spPr>
      </p:pic>
      <p:pic>
        <p:nvPicPr>
          <p:cNvPr id="6" name="Image 5">
            <a:extLst>
              <a:ext uri="{FF2B5EF4-FFF2-40B4-BE49-F238E27FC236}">
                <a16:creationId xmlns:a16="http://schemas.microsoft.com/office/drawing/2014/main" id="{C014AFC1-1E3C-41AB-9E81-94C4F24FF2C9}"/>
              </a:ext>
            </a:extLst>
          </p:cNvPr>
          <p:cNvPicPr>
            <a:picLocks noChangeAspect="1"/>
          </p:cNvPicPr>
          <p:nvPr/>
        </p:nvPicPr>
        <p:blipFill>
          <a:blip r:embed="rId3"/>
          <a:stretch>
            <a:fillRect/>
          </a:stretch>
        </p:blipFill>
        <p:spPr>
          <a:xfrm>
            <a:off x="1124610" y="1098959"/>
            <a:ext cx="3648726" cy="3003258"/>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lnSpcReduction="10000"/>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 il n’a pas été repéré de matériaux et produits contenant de l’amiante</a:t>
            </a:r>
          </a:p>
          <a:p>
            <a:pPr algn="just">
              <a:spcBef>
                <a:spcPts val="0"/>
              </a:spcBef>
              <a:buFont typeface="Arial" panose="020B0604020202020204" pitchFamily="34" charset="0"/>
              <a:buChar char="•"/>
            </a:pPr>
            <a:r>
              <a:rPr lang="fr-FR" sz="1600" dirty="0"/>
              <a:t>Assainissement: le bien est relié au réseau d’assainissement public</a:t>
            </a:r>
          </a:p>
          <a:p>
            <a:pPr algn="just">
              <a:spcBef>
                <a:spcPts val="0"/>
              </a:spcBef>
              <a:buFont typeface="Arial" panose="020B0604020202020204" pitchFamily="34" charset="0"/>
              <a:buChar char="•"/>
            </a:pPr>
            <a:r>
              <a:rPr lang="fr-FR" sz="1600" dirty="0"/>
              <a:t>Etat des risques et pollution: hors risque</a:t>
            </a:r>
          </a:p>
          <a:p>
            <a:pPr algn="just">
              <a:spcBef>
                <a:spcPts val="0"/>
              </a:spcBef>
              <a:buFont typeface="Arial" panose="020B0604020202020204" pitchFamily="34" charset="0"/>
              <a:buChar char="•"/>
            </a:pPr>
            <a:r>
              <a:rPr lang="fr-FR" sz="1600" dirty="0"/>
              <a:t>Constat de présence de termites: sans objet</a:t>
            </a:r>
          </a:p>
          <a:p>
            <a:pPr algn="just">
              <a:spcBef>
                <a:spcPts val="0"/>
              </a:spcBef>
              <a:buFont typeface="Arial" panose="020B0604020202020204" pitchFamily="34" charset="0"/>
              <a:buChar char="•"/>
            </a:pPr>
            <a:r>
              <a:rPr lang="fr-FR" sz="1600" dirty="0"/>
              <a:t>Constat d’exposition au Plomb: il n’a pas été repéré de matériaux et produits contenant de l’amiante</a:t>
            </a:r>
          </a:p>
          <a:p>
            <a:pPr marL="0" indent="0">
              <a:buNone/>
            </a:pPr>
            <a:r>
              <a:rPr lang="fr-FR" sz="1600" dirty="0"/>
              <a:t>Ces diagnostics sont en cours de réalisation. La Ville ne garantit pas le contenu des diagnostics.</a:t>
            </a:r>
          </a:p>
          <a:p>
            <a:pPr marL="400050" indent="-400050">
              <a:buFont typeface="+mj-lt"/>
              <a:buAutoNum type="arabicParenR" startAt="4"/>
            </a:pPr>
            <a:r>
              <a:rPr lang="fr-FR" sz="1700" b="1" u="sng" dirty="0">
                <a:solidFill>
                  <a:srgbClr val="0070C0"/>
                </a:solidFill>
                <a:latin typeface="+mj-lt"/>
                <a:ea typeface="+mj-ea"/>
                <a:cs typeface="+mj-cs"/>
              </a:rPr>
              <a:t>Usage et informations sur la copropriété </a:t>
            </a:r>
          </a:p>
          <a:p>
            <a:pPr marL="0" indent="0">
              <a:buNone/>
            </a:pPr>
            <a:r>
              <a:rPr lang="fr-FR" sz="1600" dirty="0"/>
              <a:t>Le vendeur déclare que le bien vendu est à usage d’habitation.</a:t>
            </a:r>
          </a:p>
          <a:p>
            <a:pPr marL="0" indent="0">
              <a:buNone/>
            </a:pPr>
            <a:r>
              <a:rPr lang="fr-FR" sz="1600" dirty="0"/>
              <a:t>Information sur la copropriété : immeuble des années 1900 en R+1 dans une cour privative, façade en état d’usage, maçonnerie peinte et volets persiennes, avec entrée surélevée par un escalier puis un accès au 1</a:t>
            </a:r>
            <a:r>
              <a:rPr lang="fr-FR" sz="1600" baseline="30000" dirty="0"/>
              <a:t>er</a:t>
            </a:r>
            <a:r>
              <a:rPr lang="fr-FR" sz="1600" dirty="0"/>
              <a:t> étage par un escalier en bois sur la droite.</a:t>
            </a:r>
            <a:endParaRPr lang="fr-FR" dirty="0"/>
          </a:p>
        </p:txBody>
      </p:sp>
    </p:spTree>
    <p:extLst>
      <p:ext uri="{BB962C8B-B14F-4D97-AF65-F5344CB8AC3E}">
        <p14:creationId xmlns:p14="http://schemas.microsoft.com/office/powerpoint/2010/main" val="15900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après en avoir formulé la demande auprès de :</a:t>
            </a:r>
          </a:p>
          <a:p>
            <a:pPr marL="0" indent="0" algn="just">
              <a:buNone/>
            </a:pPr>
            <a:r>
              <a:rPr lang="fr-FR" sz="1700" dirty="0"/>
              <a:t> </a:t>
            </a:r>
          </a:p>
          <a:p>
            <a:pPr marL="0" indent="0" algn="ctr">
              <a:spcBef>
                <a:spcPts val="0"/>
              </a:spcBef>
              <a:buNone/>
            </a:pPr>
            <a:r>
              <a:rPr lang="fr-FR" sz="1700" b="1" dirty="0"/>
              <a:t>Mélanie MOUTTE</a:t>
            </a:r>
            <a:endParaRPr lang="fr-FR" sz="1700" dirty="0"/>
          </a:p>
          <a:p>
            <a:pPr marL="0" indent="0" algn="ctr">
              <a:spcBef>
                <a:spcPts val="0"/>
              </a:spcBef>
              <a:buNone/>
            </a:pPr>
            <a:r>
              <a:rPr lang="fr-FR" sz="1700" b="1" dirty="0"/>
              <a:t>Secrétariat 01 46 92 94 58</a:t>
            </a:r>
            <a:endParaRPr lang="fr-FR" sz="1700" dirty="0"/>
          </a:p>
          <a:p>
            <a:pPr marL="0" indent="0" algn="ctr">
              <a:spcBef>
                <a:spcPts val="0"/>
              </a:spcBef>
              <a:buNone/>
            </a:pPr>
            <a:r>
              <a:rPr lang="fr-FR" sz="1700" b="1" dirty="0"/>
              <a:t>Email: </a:t>
            </a:r>
            <a:r>
              <a:rPr lang="fr-FR" sz="1700" b="1" dirty="0">
                <a:hlinkClick r:id="rId2"/>
              </a:rPr>
              <a:t>mmoutte@mairie-puteaux.fr</a:t>
            </a:r>
            <a:endParaRPr lang="fr-FR" sz="1700" b="1" dirty="0"/>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courrier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au plus tard le </a:t>
            </a:r>
            <a:r>
              <a:rPr lang="fr-FR" sz="3000" b="1" dirty="0"/>
              <a:t>31 janvier 2025.</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 (sur demande)</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Plan Local d’Urbanisme.</a:t>
            </a:r>
          </a:p>
          <a:p>
            <a:pPr marL="0" indent="0" algn="just">
              <a:spcBef>
                <a:spcPts val="0"/>
              </a:spcBef>
              <a:buNone/>
            </a:pPr>
            <a:r>
              <a:rPr lang="fr-FR" sz="1600" u="sng" dirty="0"/>
              <a:t>Annexe 4</a:t>
            </a:r>
            <a:r>
              <a:rPr lang="fr-FR" sz="1600" dirty="0"/>
              <a:t> : Règlement de copropriété.</a:t>
            </a:r>
          </a:p>
          <a:p>
            <a:pPr marL="0" indent="0" algn="just">
              <a:spcBef>
                <a:spcPts val="0"/>
              </a:spcBef>
              <a:buNone/>
            </a:pPr>
            <a:r>
              <a:rPr lang="fr-FR" sz="1600" u="sng" dirty="0"/>
              <a:t>Annexe 5</a:t>
            </a:r>
            <a:r>
              <a:rPr lang="fr-FR" sz="1600" dirty="0"/>
              <a:t> : Procès-Verbaux des trois dernières assemblées générales.</a:t>
            </a:r>
          </a:p>
          <a:p>
            <a:pPr marL="0" indent="0" algn="just">
              <a:spcBef>
                <a:spcPts val="0"/>
              </a:spcBef>
              <a:buNone/>
            </a:pPr>
            <a:r>
              <a:rPr lang="fr-FR" sz="1600" u="sng" dirty="0"/>
              <a:t>Annexe 6</a:t>
            </a:r>
            <a:r>
              <a:rPr lang="fr-FR" sz="1600" dirty="0"/>
              <a:t> : Trois derniers appels de fonds</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273</TotalTime>
  <Words>2437</Words>
  <Application>Microsoft Office PowerPoint</Application>
  <PresentationFormat>Grand écran</PresentationFormat>
  <Paragraphs>195</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Situation du bien sis 15 BIS RUE VOLTAIRE</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CESSION IMMOBILIERE</dc:title>
  <dc:creator>Leila MAAMAR</dc:creator>
  <cp:lastModifiedBy>Melanie MOUTTE</cp:lastModifiedBy>
  <cp:revision>34</cp:revision>
  <dcterms:created xsi:type="dcterms:W3CDTF">2023-05-05T08:26:57Z</dcterms:created>
  <dcterms:modified xsi:type="dcterms:W3CDTF">2025-01-07T10:36:20Z</dcterms:modified>
</cp:coreProperties>
</file>